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18" roundtripDataSignature="AMtx7mgXQ0Ugw2O6oVwln8WV/om8FjUJx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18" Type="http://customschemas.google.com/relationships/presentationmetadata" Target="meta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" name="Google Shape;52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3" name="Google Shape;63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9" name="Google Shape;79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0" name="Google Shape;90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8" name="Google Shape;98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0" name="Google Shape;110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2" name="Google Shape;132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7" name="Google Shape;147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2" name="Google Shape;162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8" name="Google Shape;168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3" name="Google Shape;173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8" name="Google Shape;178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" name="Google Shape;15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6" name="Google Shape;16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6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9" name="Google Shape;19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hyperlink" Target="https://docs.oracle.com/en/java/javase/17/" TargetMode="External"/><Relationship Id="rId4" Type="http://schemas.openxmlformats.org/officeDocument/2006/relationships/hyperlink" Target="https://kobietydokodu.pl/kurs-javy/" TargetMode="External"/><Relationship Id="rId11" Type="http://schemas.openxmlformats.org/officeDocument/2006/relationships/hyperlink" Target="https://spring.io/projects/spring-security" TargetMode="External"/><Relationship Id="rId10" Type="http://schemas.openxmlformats.org/officeDocument/2006/relationships/hyperlink" Target="https://www.baeldung.com/" TargetMode="External"/><Relationship Id="rId9" Type="http://schemas.openxmlformats.org/officeDocument/2006/relationships/hyperlink" Target="https://spring.io/" TargetMode="External"/><Relationship Id="rId5" Type="http://schemas.openxmlformats.org/officeDocument/2006/relationships/hyperlink" Target="https://git-scm.com/" TargetMode="External"/><Relationship Id="rId6" Type="http://schemas.openxmlformats.org/officeDocument/2006/relationships/hyperlink" Target="https://www.atlassian.com/git/tutorials/comparing-workflows" TargetMode="External"/><Relationship Id="rId7" Type="http://schemas.openxmlformats.org/officeDocument/2006/relationships/hyperlink" Target="https://maven.apache.org/" TargetMode="External"/><Relationship Id="rId8" Type="http://schemas.openxmlformats.org/officeDocument/2006/relationships/hyperlink" Target="https://gradle.org/" TargetMode="External"/></Relationships>
</file>

<file path=ppt/slides/_rels/slide10.xml.rels><?xml version="1.0" encoding="UTF-8" standalone="yes"?><Relationships xmlns="http://schemas.openxmlformats.org/package/2006/relationships"><Relationship Id="rId11" Type="http://schemas.openxmlformats.org/officeDocument/2006/relationships/hyperlink" Target="https://www.w3schools.com/css/default.asp" TargetMode="External"/><Relationship Id="rId10" Type="http://schemas.openxmlformats.org/officeDocument/2006/relationships/hyperlink" Target="https://www.w3schools.com/html/default.asp" TargetMode="External"/><Relationship Id="rId13" Type="http://schemas.openxmlformats.org/officeDocument/2006/relationships/hyperlink" Target="https://getbootstrap.com/" TargetMode="External"/><Relationship Id="rId12" Type="http://schemas.openxmlformats.org/officeDocument/2006/relationships/hyperlink" Target="https://www.w3schools.com/js/default.asp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hyperlink" Target="https://junit.org/junit5/" TargetMode="External"/><Relationship Id="rId4" Type="http://schemas.openxmlformats.org/officeDocument/2006/relationships/hyperlink" Target="https://site.mockito.org/" TargetMode="External"/><Relationship Id="rId9" Type="http://schemas.openxmlformats.org/officeDocument/2006/relationships/hyperlink" Target="https://vladmihalcea.com/blog/" TargetMode="External"/><Relationship Id="rId15" Type="http://schemas.openxmlformats.org/officeDocument/2006/relationships/hyperlink" Target="https://reactjs.org/" TargetMode="External"/><Relationship Id="rId14" Type="http://schemas.openxmlformats.org/officeDocument/2006/relationships/hyperlink" Target="https://angular.io/tutorial" TargetMode="External"/><Relationship Id="rId5" Type="http://schemas.openxmlformats.org/officeDocument/2006/relationships/hyperlink" Target="https://www.youtube.com/watch?v=E87XhgYBM-Y&amp;t=953s" TargetMode="External"/><Relationship Id="rId6" Type="http://schemas.openxmlformats.org/officeDocument/2006/relationships/hyperlink" Target="https://www.w3schools.com/sql/" TargetMode="External"/><Relationship Id="rId7" Type="http://schemas.openxmlformats.org/officeDocument/2006/relationships/hyperlink" Target="https://learnsql.com/" TargetMode="External"/><Relationship Id="rId8" Type="http://schemas.openxmlformats.org/officeDocument/2006/relationships/hyperlink" Target="https://www.mongodb.com/" TargetMode="Externa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hyperlink" Target="https://www.jhipster.tech/" TargetMode="External"/><Relationship Id="rId4" Type="http://schemas.openxmlformats.org/officeDocument/2006/relationships/hyperlink" Target="https://about.gitlab.com/" TargetMode="External"/><Relationship Id="rId9" Type="http://schemas.openxmlformats.org/officeDocument/2006/relationships/hyperlink" Target="https://kubernetes.io/" TargetMode="External"/><Relationship Id="rId5" Type="http://schemas.openxmlformats.org/officeDocument/2006/relationships/hyperlink" Target="https://www.jenkins.io/" TargetMode="External"/><Relationship Id="rId6" Type="http://schemas.openxmlformats.org/officeDocument/2006/relationships/hyperlink" Target="https://aws.amazon.com/" TargetMode="External"/><Relationship Id="rId7" Type="http://schemas.openxmlformats.org/officeDocument/2006/relationships/hyperlink" Target="https://www.virtualbox.org/" TargetMode="External"/><Relationship Id="rId8" Type="http://schemas.openxmlformats.org/officeDocument/2006/relationships/hyperlink" Target="https://www.docker.com/" TargetMode="External"/></Relationships>
</file>

<file path=ppt/slides/_rels/slide12.xml.rels><?xml version="1.0" encoding="UTF-8" standalone="yes"?><Relationships xmlns="http://schemas.openxmlformats.org/package/2006/relationships"><Relationship Id="rId10" Type="http://schemas.openxmlformats.org/officeDocument/2006/relationships/hyperlink" Target="https://www.udemy.com/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hyperlink" Target="https://exercism.org/" TargetMode="External"/><Relationship Id="rId4" Type="http://schemas.openxmlformats.org/officeDocument/2006/relationships/hyperlink" Target="https://www.algoexpert.io/product" TargetMode="External"/><Relationship Id="rId9" Type="http://schemas.openxmlformats.org/officeDocument/2006/relationships/hyperlink" Target="https://www.youtube.com/watch?v=XKu_SEDAykw" TargetMode="External"/><Relationship Id="rId5" Type="http://schemas.openxmlformats.org/officeDocument/2006/relationships/hyperlink" Target="https://refactoring.guru/design-patterns" TargetMode="External"/><Relationship Id="rId6" Type="http://schemas.openxmlformats.org/officeDocument/2006/relationships/hyperlink" Target="https://www.empik.com/czysty-kod-podrecznik-dobrego-programisty-martin-robert-c,p1262146066,ebooki-i-mp3-p" TargetMode="External"/><Relationship Id="rId7" Type="http://schemas.openxmlformats.org/officeDocument/2006/relationships/hyperlink" Target="https://www.empik.com/mistrz-czystego-kodu-kodeks-postepowania-profesjonalnych-programistow-martin-robert-c,p1270643740,ksiazka-p" TargetMode="External"/><Relationship Id="rId8" Type="http://schemas.openxmlformats.org/officeDocument/2006/relationships/hyperlink" Target="https://www.empik.com/czysta-architektura-struktura-i-design-oprogramowania-przewodnik-dla-profesjonalistow-martin-robert-c,p1298583178,ksiazka-p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"/>
          <p:cNvSpPr/>
          <p:nvPr/>
        </p:nvSpPr>
        <p:spPr>
          <a:xfrm>
            <a:off x="3081650" y="1065150"/>
            <a:ext cx="4909200" cy="30132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" name="Google Shape;55;p1"/>
          <p:cNvSpPr/>
          <p:nvPr/>
        </p:nvSpPr>
        <p:spPr>
          <a:xfrm>
            <a:off x="5649600" y="2571738"/>
            <a:ext cx="2097600" cy="1091700"/>
          </a:xfrm>
          <a:prstGeom prst="roundRect">
            <a:avLst>
              <a:gd fmla="val 16667" name="adj"/>
            </a:avLst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pl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Java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" name="Google Shape;56;p1"/>
          <p:cNvSpPr/>
          <p:nvPr/>
        </p:nvSpPr>
        <p:spPr>
          <a:xfrm>
            <a:off x="5728959" y="1323013"/>
            <a:ext cx="2097600" cy="1091700"/>
          </a:xfrm>
          <a:prstGeom prst="roundRect">
            <a:avLst>
              <a:gd fmla="val 16667" name="adj"/>
            </a:avLst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pl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Maven/Gradle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" name="Google Shape;57;p1"/>
          <p:cNvSpPr/>
          <p:nvPr/>
        </p:nvSpPr>
        <p:spPr>
          <a:xfrm>
            <a:off x="3275225" y="1323033"/>
            <a:ext cx="2097600" cy="1091700"/>
          </a:xfrm>
          <a:prstGeom prst="roundRect">
            <a:avLst>
              <a:gd fmla="val 16667" name="adj"/>
            </a:avLst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pl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 GIT (GH Flow)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" name="Google Shape;58;p1"/>
          <p:cNvSpPr/>
          <p:nvPr/>
        </p:nvSpPr>
        <p:spPr>
          <a:xfrm>
            <a:off x="499900" y="1860000"/>
            <a:ext cx="2419200" cy="1423500"/>
          </a:xfrm>
          <a:prstGeom prst="roundRect">
            <a:avLst>
              <a:gd fmla="val 16667" name="adj"/>
            </a:avLst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pl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Projekt Java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l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(zbudowanie własnej aplikacji Javowej)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" name="Google Shape;59;p1"/>
          <p:cNvSpPr/>
          <p:nvPr/>
        </p:nvSpPr>
        <p:spPr>
          <a:xfrm>
            <a:off x="3275234" y="2571758"/>
            <a:ext cx="2097600" cy="1091700"/>
          </a:xfrm>
          <a:prstGeom prst="roundRect">
            <a:avLst>
              <a:gd fmla="val 16667" name="adj"/>
            </a:avLst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pl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Testowanie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" name="Google Shape;60;p1"/>
          <p:cNvSpPr txBox="1"/>
          <p:nvPr/>
        </p:nvSpPr>
        <p:spPr>
          <a:xfrm>
            <a:off x="2845575" y="388575"/>
            <a:ext cx="27342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pl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ETAP 1</a:t>
            </a:r>
            <a:endParaRPr b="1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2"/>
          <p:cNvSpPr/>
          <p:nvPr/>
        </p:nvSpPr>
        <p:spPr>
          <a:xfrm>
            <a:off x="744850" y="2618800"/>
            <a:ext cx="5461500" cy="22632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pl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Frontend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" name="Google Shape;66;p2"/>
          <p:cNvSpPr/>
          <p:nvPr/>
        </p:nvSpPr>
        <p:spPr>
          <a:xfrm>
            <a:off x="3268200" y="994500"/>
            <a:ext cx="3542700" cy="14403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pl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Backend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" name="Google Shape;67;p2"/>
          <p:cNvSpPr/>
          <p:nvPr/>
        </p:nvSpPr>
        <p:spPr>
          <a:xfrm>
            <a:off x="3408563" y="1439338"/>
            <a:ext cx="1547100" cy="762600"/>
          </a:xfrm>
          <a:prstGeom prst="roundRect">
            <a:avLst>
              <a:gd fmla="val 16667" name="adj"/>
            </a:avLst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pl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Spring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" name="Google Shape;68;p2"/>
          <p:cNvSpPr/>
          <p:nvPr/>
        </p:nvSpPr>
        <p:spPr>
          <a:xfrm>
            <a:off x="5152688" y="1439350"/>
            <a:ext cx="1547100" cy="762600"/>
          </a:xfrm>
          <a:prstGeom prst="roundRect">
            <a:avLst>
              <a:gd fmla="val 16667" name="adj"/>
            </a:avLst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pl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SQL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" name="Google Shape;69;p2"/>
          <p:cNvSpPr/>
          <p:nvPr/>
        </p:nvSpPr>
        <p:spPr>
          <a:xfrm>
            <a:off x="672725" y="679275"/>
            <a:ext cx="2140800" cy="1236900"/>
          </a:xfrm>
          <a:prstGeom prst="roundRect">
            <a:avLst>
              <a:gd fmla="val 16667" name="adj"/>
            </a:avLst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pl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Projekt Web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l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(zbudowanie własnej aplikacji webowej za pomocą Springa)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" name="Google Shape;70;p2"/>
          <p:cNvSpPr/>
          <p:nvPr/>
        </p:nvSpPr>
        <p:spPr>
          <a:xfrm>
            <a:off x="2702050" y="3021425"/>
            <a:ext cx="1547100" cy="762600"/>
          </a:xfrm>
          <a:prstGeom prst="roundRect">
            <a:avLst>
              <a:gd fmla="val 16667" name="adj"/>
            </a:avLst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pl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CSS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" name="Google Shape;71;p2"/>
          <p:cNvSpPr/>
          <p:nvPr/>
        </p:nvSpPr>
        <p:spPr>
          <a:xfrm>
            <a:off x="4434525" y="3021425"/>
            <a:ext cx="1547100" cy="762600"/>
          </a:xfrm>
          <a:prstGeom prst="roundRect">
            <a:avLst>
              <a:gd fmla="val 16667" name="adj"/>
            </a:avLst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pl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JavaScript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" name="Google Shape;72;p2"/>
          <p:cNvSpPr/>
          <p:nvPr/>
        </p:nvSpPr>
        <p:spPr>
          <a:xfrm>
            <a:off x="969575" y="3021425"/>
            <a:ext cx="1547100" cy="762600"/>
          </a:xfrm>
          <a:prstGeom prst="roundRect">
            <a:avLst>
              <a:gd fmla="val 16667" name="adj"/>
            </a:avLst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pl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HTML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" name="Google Shape;73;p2"/>
          <p:cNvSpPr/>
          <p:nvPr/>
        </p:nvSpPr>
        <p:spPr>
          <a:xfrm>
            <a:off x="2702050" y="3940475"/>
            <a:ext cx="1547100" cy="762600"/>
          </a:xfrm>
          <a:prstGeom prst="roundRect">
            <a:avLst>
              <a:gd fmla="val 16667" name="adj"/>
            </a:avLst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pl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Framework frontendowy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" name="Google Shape;74;p2"/>
          <p:cNvSpPr/>
          <p:nvPr/>
        </p:nvSpPr>
        <p:spPr>
          <a:xfrm>
            <a:off x="6699800" y="3177863"/>
            <a:ext cx="1635000" cy="762600"/>
          </a:xfrm>
          <a:prstGeom prst="roundRect">
            <a:avLst>
              <a:gd fmla="val 16667" name="adj"/>
            </a:avLst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pl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Hosting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" name="Google Shape;75;p2"/>
          <p:cNvSpPr txBox="1"/>
          <p:nvPr/>
        </p:nvSpPr>
        <p:spPr>
          <a:xfrm>
            <a:off x="2815025" y="402725"/>
            <a:ext cx="27342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pl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ETAP 2</a:t>
            </a:r>
            <a:endParaRPr b="1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" name="Google Shape;76;p2"/>
          <p:cNvSpPr/>
          <p:nvPr/>
        </p:nvSpPr>
        <p:spPr>
          <a:xfrm>
            <a:off x="7102450" y="71525"/>
            <a:ext cx="1961400" cy="1123800"/>
          </a:xfrm>
          <a:prstGeom prst="roundRect">
            <a:avLst>
              <a:gd fmla="val 16667" name="adj"/>
            </a:avLst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17500" lvl="0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+"/>
            </a:pPr>
            <a:r>
              <a:rPr b="1" i="0" lang="pl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dodatkowo</a:t>
            </a:r>
            <a:r>
              <a:rPr b="0" i="0" lang="pl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uzupełniające materiały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3"/>
          <p:cNvSpPr/>
          <p:nvPr/>
        </p:nvSpPr>
        <p:spPr>
          <a:xfrm>
            <a:off x="1734600" y="1069350"/>
            <a:ext cx="5674800" cy="30048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pl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Wiedza niezależna od języka programowania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3"/>
          <p:cNvSpPr/>
          <p:nvPr/>
        </p:nvSpPr>
        <p:spPr>
          <a:xfrm>
            <a:off x="5635400" y="1769025"/>
            <a:ext cx="1547100" cy="762600"/>
          </a:xfrm>
          <a:prstGeom prst="roundRect">
            <a:avLst>
              <a:gd fmla="val 16667" name="adj"/>
            </a:avLst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pl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Struktury danych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" name="Google Shape;83;p3"/>
          <p:cNvSpPr/>
          <p:nvPr/>
        </p:nvSpPr>
        <p:spPr>
          <a:xfrm>
            <a:off x="1961500" y="1769025"/>
            <a:ext cx="1547100" cy="762600"/>
          </a:xfrm>
          <a:prstGeom prst="roundRect">
            <a:avLst>
              <a:gd fmla="val 16667" name="adj"/>
            </a:avLst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pl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Wzorce projektowe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" name="Google Shape;84;p3"/>
          <p:cNvSpPr/>
          <p:nvPr/>
        </p:nvSpPr>
        <p:spPr>
          <a:xfrm>
            <a:off x="3798450" y="2731513"/>
            <a:ext cx="1547100" cy="762600"/>
          </a:xfrm>
          <a:prstGeom prst="roundRect">
            <a:avLst>
              <a:gd fmla="val 16667" name="adj"/>
            </a:avLst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pl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Dobre praktyki kodowania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3"/>
          <p:cNvSpPr/>
          <p:nvPr/>
        </p:nvSpPr>
        <p:spPr>
          <a:xfrm>
            <a:off x="3798450" y="1769025"/>
            <a:ext cx="1547100" cy="762600"/>
          </a:xfrm>
          <a:prstGeom prst="roundRect">
            <a:avLst>
              <a:gd fmla="val 16667" name="adj"/>
            </a:avLst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pl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Algorytmika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3"/>
          <p:cNvSpPr/>
          <p:nvPr/>
        </p:nvSpPr>
        <p:spPr>
          <a:xfrm>
            <a:off x="1961500" y="2731525"/>
            <a:ext cx="1547100" cy="762600"/>
          </a:xfrm>
          <a:prstGeom prst="roundRect">
            <a:avLst>
              <a:gd fmla="val 16667" name="adj"/>
            </a:avLst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pl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Architektura aplikacji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3"/>
          <p:cNvSpPr/>
          <p:nvPr/>
        </p:nvSpPr>
        <p:spPr>
          <a:xfrm>
            <a:off x="5635400" y="2731525"/>
            <a:ext cx="1547100" cy="762600"/>
          </a:xfrm>
          <a:prstGeom prst="roundRect">
            <a:avLst>
              <a:gd fmla="val 16667" name="adj"/>
            </a:avLst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pl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Web Security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4"/>
          <p:cNvSpPr/>
          <p:nvPr/>
        </p:nvSpPr>
        <p:spPr>
          <a:xfrm>
            <a:off x="1441325" y="1515150"/>
            <a:ext cx="5730000" cy="17277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pl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Narzędzia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4"/>
          <p:cNvSpPr/>
          <p:nvPr/>
        </p:nvSpPr>
        <p:spPr>
          <a:xfrm>
            <a:off x="5345425" y="2038050"/>
            <a:ext cx="1547100" cy="762600"/>
          </a:xfrm>
          <a:prstGeom prst="roundRect">
            <a:avLst>
              <a:gd fmla="val 16667" name="adj"/>
            </a:avLst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pl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Docker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4"/>
          <p:cNvSpPr/>
          <p:nvPr/>
        </p:nvSpPr>
        <p:spPr>
          <a:xfrm>
            <a:off x="1708825" y="2038038"/>
            <a:ext cx="1547100" cy="762600"/>
          </a:xfrm>
          <a:prstGeom prst="roundRect">
            <a:avLst>
              <a:gd fmla="val 16667" name="adj"/>
            </a:avLst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pl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CI/CD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p4"/>
          <p:cNvSpPr/>
          <p:nvPr/>
        </p:nvSpPr>
        <p:spPr>
          <a:xfrm>
            <a:off x="3527125" y="2038050"/>
            <a:ext cx="1547100" cy="762600"/>
          </a:xfrm>
          <a:prstGeom prst="roundRect">
            <a:avLst>
              <a:gd fmla="val 16667" name="adj"/>
            </a:avLst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pl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Maszyny wirtualne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"/>
          <p:cNvSpPr/>
          <p:nvPr/>
        </p:nvSpPr>
        <p:spPr>
          <a:xfrm>
            <a:off x="1164450" y="698775"/>
            <a:ext cx="6189300" cy="35049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pl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Zaawansowane i dodatkowe tematy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" name="Google Shape;101;p5"/>
          <p:cNvSpPr/>
          <p:nvPr/>
        </p:nvSpPr>
        <p:spPr>
          <a:xfrm>
            <a:off x="4316975" y="3174813"/>
            <a:ext cx="1547100" cy="762600"/>
          </a:xfrm>
          <a:prstGeom prst="roundRect">
            <a:avLst>
              <a:gd fmla="val 16667" name="adj"/>
            </a:avLst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pl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NoSQL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" name="Google Shape;102;p5"/>
          <p:cNvSpPr/>
          <p:nvPr/>
        </p:nvSpPr>
        <p:spPr>
          <a:xfrm>
            <a:off x="4316975" y="2171550"/>
            <a:ext cx="1851000" cy="762600"/>
          </a:xfrm>
          <a:prstGeom prst="roundRect">
            <a:avLst>
              <a:gd fmla="val 16667" name="adj"/>
            </a:avLst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pl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Mikroserwisy (wzorce, monitorowanie)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" name="Google Shape;103;p5"/>
          <p:cNvSpPr/>
          <p:nvPr/>
        </p:nvSpPr>
        <p:spPr>
          <a:xfrm>
            <a:off x="1800000" y="1206075"/>
            <a:ext cx="1547100" cy="762600"/>
          </a:xfrm>
          <a:prstGeom prst="roundRect">
            <a:avLst>
              <a:gd fmla="val 16667" name="adj"/>
            </a:avLst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pl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Multithreading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5"/>
          <p:cNvSpPr/>
          <p:nvPr/>
        </p:nvSpPr>
        <p:spPr>
          <a:xfrm>
            <a:off x="3485550" y="1206088"/>
            <a:ext cx="1547100" cy="762600"/>
          </a:xfrm>
          <a:prstGeom prst="roundRect">
            <a:avLst>
              <a:gd fmla="val 16667" name="adj"/>
            </a:avLst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pl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Java Memory Model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" name="Google Shape;105;p5"/>
          <p:cNvSpPr/>
          <p:nvPr/>
        </p:nvSpPr>
        <p:spPr>
          <a:xfrm>
            <a:off x="5171100" y="1206088"/>
            <a:ext cx="1547100" cy="762600"/>
          </a:xfrm>
          <a:prstGeom prst="roundRect">
            <a:avLst>
              <a:gd fmla="val 16667" name="adj"/>
            </a:avLst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pl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Spring Security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5"/>
          <p:cNvSpPr/>
          <p:nvPr/>
        </p:nvSpPr>
        <p:spPr>
          <a:xfrm>
            <a:off x="2597625" y="2171538"/>
            <a:ext cx="1547100" cy="762600"/>
          </a:xfrm>
          <a:prstGeom prst="roundRect">
            <a:avLst>
              <a:gd fmla="val 16667" name="adj"/>
            </a:avLst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pl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JHipster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5"/>
          <p:cNvSpPr/>
          <p:nvPr/>
        </p:nvSpPr>
        <p:spPr>
          <a:xfrm>
            <a:off x="2597625" y="3174825"/>
            <a:ext cx="1547100" cy="762600"/>
          </a:xfrm>
          <a:prstGeom prst="roundRect">
            <a:avLst>
              <a:gd fmla="val 16667" name="adj"/>
            </a:avLst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pl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Kubernetes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6"/>
          <p:cNvSpPr/>
          <p:nvPr/>
        </p:nvSpPr>
        <p:spPr>
          <a:xfrm>
            <a:off x="346250" y="469800"/>
            <a:ext cx="8598300" cy="42039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pl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Podstawy Javy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6"/>
          <p:cNvSpPr/>
          <p:nvPr/>
        </p:nvSpPr>
        <p:spPr>
          <a:xfrm>
            <a:off x="455213" y="1067625"/>
            <a:ext cx="1497900" cy="720000"/>
          </a:xfrm>
          <a:prstGeom prst="roundRect">
            <a:avLst>
              <a:gd fmla="val 16667" name="adj"/>
            </a:avLst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l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Typy proste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p6"/>
          <p:cNvSpPr/>
          <p:nvPr/>
        </p:nvSpPr>
        <p:spPr>
          <a:xfrm>
            <a:off x="2156800" y="1084550"/>
            <a:ext cx="1497900" cy="720000"/>
          </a:xfrm>
          <a:prstGeom prst="roundRect">
            <a:avLst>
              <a:gd fmla="val 16667" name="adj"/>
            </a:avLst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l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Zmienne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6"/>
          <p:cNvSpPr/>
          <p:nvPr/>
        </p:nvSpPr>
        <p:spPr>
          <a:xfrm>
            <a:off x="3858388" y="1084550"/>
            <a:ext cx="1497900" cy="720000"/>
          </a:xfrm>
          <a:prstGeom prst="roundRect">
            <a:avLst>
              <a:gd fmla="val 16667" name="adj"/>
            </a:avLst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l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Warunki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116;p6"/>
          <p:cNvSpPr/>
          <p:nvPr/>
        </p:nvSpPr>
        <p:spPr>
          <a:xfrm>
            <a:off x="5559963" y="1084550"/>
            <a:ext cx="1497900" cy="720000"/>
          </a:xfrm>
          <a:prstGeom prst="roundRect">
            <a:avLst>
              <a:gd fmla="val 16667" name="adj"/>
            </a:avLst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l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Tablice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" name="Google Shape;117;p6"/>
          <p:cNvSpPr/>
          <p:nvPr/>
        </p:nvSpPr>
        <p:spPr>
          <a:xfrm>
            <a:off x="7261538" y="1084550"/>
            <a:ext cx="1497900" cy="720000"/>
          </a:xfrm>
          <a:prstGeom prst="roundRect">
            <a:avLst>
              <a:gd fmla="val 16667" name="adj"/>
            </a:avLst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l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Pętle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" name="Google Shape;118;p6"/>
          <p:cNvSpPr/>
          <p:nvPr/>
        </p:nvSpPr>
        <p:spPr>
          <a:xfrm>
            <a:off x="1180763" y="1926250"/>
            <a:ext cx="1497900" cy="720000"/>
          </a:xfrm>
          <a:prstGeom prst="roundRect">
            <a:avLst>
              <a:gd fmla="val 16667" name="adj"/>
            </a:avLst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l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Metody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" name="Google Shape;119;p6"/>
          <p:cNvSpPr/>
          <p:nvPr/>
        </p:nvSpPr>
        <p:spPr>
          <a:xfrm>
            <a:off x="2882350" y="1943175"/>
            <a:ext cx="1497900" cy="720000"/>
          </a:xfrm>
          <a:prstGeom prst="roundRect">
            <a:avLst>
              <a:gd fmla="val 16667" name="adj"/>
            </a:avLst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l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HashCode Equals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p6"/>
          <p:cNvSpPr/>
          <p:nvPr/>
        </p:nvSpPr>
        <p:spPr>
          <a:xfrm>
            <a:off x="4583938" y="1943175"/>
            <a:ext cx="1497900" cy="720000"/>
          </a:xfrm>
          <a:prstGeom prst="roundRect">
            <a:avLst>
              <a:gd fmla="val 16667" name="adj"/>
            </a:avLst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l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String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6"/>
          <p:cNvSpPr/>
          <p:nvPr/>
        </p:nvSpPr>
        <p:spPr>
          <a:xfrm>
            <a:off x="6285513" y="1943175"/>
            <a:ext cx="1497900" cy="720000"/>
          </a:xfrm>
          <a:prstGeom prst="roundRect">
            <a:avLst>
              <a:gd fmla="val 16667" name="adj"/>
            </a:avLst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l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Object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6"/>
          <p:cNvSpPr/>
          <p:nvPr/>
        </p:nvSpPr>
        <p:spPr>
          <a:xfrm>
            <a:off x="1180763" y="2782350"/>
            <a:ext cx="1497900" cy="720000"/>
          </a:xfrm>
          <a:prstGeom prst="roundRect">
            <a:avLst>
              <a:gd fmla="val 16667" name="adj"/>
            </a:avLst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l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Programowanie obiektowe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6"/>
          <p:cNvSpPr/>
          <p:nvPr/>
        </p:nvSpPr>
        <p:spPr>
          <a:xfrm>
            <a:off x="2882350" y="2799275"/>
            <a:ext cx="1497900" cy="720000"/>
          </a:xfrm>
          <a:prstGeom prst="roundRect">
            <a:avLst>
              <a:gd fmla="val 16667" name="adj"/>
            </a:avLst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l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Interfejsy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6"/>
          <p:cNvSpPr/>
          <p:nvPr/>
        </p:nvSpPr>
        <p:spPr>
          <a:xfrm>
            <a:off x="4583938" y="2799275"/>
            <a:ext cx="1497900" cy="720000"/>
          </a:xfrm>
          <a:prstGeom prst="roundRect">
            <a:avLst>
              <a:gd fmla="val 16667" name="adj"/>
            </a:avLst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l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Klasy abstrakcyjne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" name="Google Shape;125;p6"/>
          <p:cNvSpPr/>
          <p:nvPr/>
        </p:nvSpPr>
        <p:spPr>
          <a:xfrm>
            <a:off x="6285513" y="2799275"/>
            <a:ext cx="1497900" cy="720000"/>
          </a:xfrm>
          <a:prstGeom prst="roundRect">
            <a:avLst>
              <a:gd fmla="val 16667" name="adj"/>
            </a:avLst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l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Dziedziczenie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" name="Google Shape;126;p6"/>
          <p:cNvSpPr/>
          <p:nvPr/>
        </p:nvSpPr>
        <p:spPr>
          <a:xfrm>
            <a:off x="1180763" y="3639713"/>
            <a:ext cx="1497900" cy="720000"/>
          </a:xfrm>
          <a:prstGeom prst="roundRect">
            <a:avLst>
              <a:gd fmla="val 16667" name="adj"/>
            </a:avLst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l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Kolekcje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6"/>
          <p:cNvSpPr/>
          <p:nvPr/>
        </p:nvSpPr>
        <p:spPr>
          <a:xfrm>
            <a:off x="2882350" y="3656638"/>
            <a:ext cx="1497900" cy="720000"/>
          </a:xfrm>
          <a:prstGeom prst="roundRect">
            <a:avLst>
              <a:gd fmla="val 16667" name="adj"/>
            </a:avLst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l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Streams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" name="Google Shape;128;p6"/>
          <p:cNvSpPr/>
          <p:nvPr/>
        </p:nvSpPr>
        <p:spPr>
          <a:xfrm>
            <a:off x="4583938" y="3656638"/>
            <a:ext cx="1497900" cy="720000"/>
          </a:xfrm>
          <a:prstGeom prst="roundRect">
            <a:avLst>
              <a:gd fmla="val 16667" name="adj"/>
            </a:avLst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l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Operacje I/O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" name="Google Shape;129;p6"/>
          <p:cNvSpPr/>
          <p:nvPr/>
        </p:nvSpPr>
        <p:spPr>
          <a:xfrm>
            <a:off x="6285513" y="3656638"/>
            <a:ext cx="1497900" cy="720000"/>
          </a:xfrm>
          <a:prstGeom prst="roundRect">
            <a:avLst>
              <a:gd fmla="val 16667" name="adj"/>
            </a:avLst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l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Wyjątki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7"/>
          <p:cNvSpPr/>
          <p:nvPr/>
        </p:nvSpPr>
        <p:spPr>
          <a:xfrm>
            <a:off x="2074500" y="741800"/>
            <a:ext cx="4995000" cy="12294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pl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Testowanie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" name="Google Shape;135;p7"/>
          <p:cNvSpPr/>
          <p:nvPr/>
        </p:nvSpPr>
        <p:spPr>
          <a:xfrm>
            <a:off x="5578375" y="1173675"/>
            <a:ext cx="1338300" cy="507600"/>
          </a:xfrm>
          <a:prstGeom prst="roundRect">
            <a:avLst>
              <a:gd fmla="val 16667" name="adj"/>
            </a:avLst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l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TDD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" name="Google Shape;136;p7"/>
          <p:cNvSpPr/>
          <p:nvPr/>
        </p:nvSpPr>
        <p:spPr>
          <a:xfrm>
            <a:off x="3902850" y="1173675"/>
            <a:ext cx="1338300" cy="507600"/>
          </a:xfrm>
          <a:prstGeom prst="roundRect">
            <a:avLst>
              <a:gd fmla="val 16667" name="adj"/>
            </a:avLst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l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Mockito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" name="Google Shape;137;p7"/>
          <p:cNvSpPr/>
          <p:nvPr/>
        </p:nvSpPr>
        <p:spPr>
          <a:xfrm>
            <a:off x="2227325" y="1173675"/>
            <a:ext cx="1338300" cy="507600"/>
          </a:xfrm>
          <a:prstGeom prst="roundRect">
            <a:avLst>
              <a:gd fmla="val 16667" name="adj"/>
            </a:avLst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l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JUnit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" name="Google Shape;138;p7"/>
          <p:cNvSpPr/>
          <p:nvPr/>
        </p:nvSpPr>
        <p:spPr>
          <a:xfrm>
            <a:off x="1943700" y="2310050"/>
            <a:ext cx="5256600" cy="21201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pl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GIT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Google Shape;139;p7"/>
          <p:cNvSpPr/>
          <p:nvPr/>
        </p:nvSpPr>
        <p:spPr>
          <a:xfrm>
            <a:off x="2038325" y="3511725"/>
            <a:ext cx="1437300" cy="507600"/>
          </a:xfrm>
          <a:prstGeom prst="roundRect">
            <a:avLst>
              <a:gd fmla="val 16667" name="adj"/>
            </a:avLst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l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Commitowanie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" name="Google Shape;140;p7"/>
          <p:cNvSpPr/>
          <p:nvPr/>
        </p:nvSpPr>
        <p:spPr>
          <a:xfrm>
            <a:off x="3823875" y="3511725"/>
            <a:ext cx="1437300" cy="507600"/>
          </a:xfrm>
          <a:prstGeom prst="roundRect">
            <a:avLst>
              <a:gd fmla="val 16667" name="adj"/>
            </a:avLst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l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Branching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Google Shape;141;p7"/>
          <p:cNvSpPr/>
          <p:nvPr/>
        </p:nvSpPr>
        <p:spPr>
          <a:xfrm>
            <a:off x="5609425" y="3511725"/>
            <a:ext cx="1437300" cy="507600"/>
          </a:xfrm>
          <a:prstGeom prst="roundRect">
            <a:avLst>
              <a:gd fmla="val 16667" name="adj"/>
            </a:avLst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l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Pull requesty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" name="Google Shape;142;p7"/>
          <p:cNvSpPr/>
          <p:nvPr/>
        </p:nvSpPr>
        <p:spPr>
          <a:xfrm>
            <a:off x="5609425" y="2826900"/>
            <a:ext cx="1437300" cy="507600"/>
          </a:xfrm>
          <a:prstGeom prst="roundRect">
            <a:avLst>
              <a:gd fmla="val 16667" name="adj"/>
            </a:avLst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l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Śledzenie zmian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" name="Google Shape;143;p7"/>
          <p:cNvSpPr/>
          <p:nvPr/>
        </p:nvSpPr>
        <p:spPr>
          <a:xfrm>
            <a:off x="2038325" y="2826900"/>
            <a:ext cx="1437300" cy="507600"/>
          </a:xfrm>
          <a:prstGeom prst="roundRect">
            <a:avLst>
              <a:gd fmla="val 16667" name="adj"/>
            </a:avLst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l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Tworzenie repozytorium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" name="Google Shape;144;p7"/>
          <p:cNvSpPr/>
          <p:nvPr/>
        </p:nvSpPr>
        <p:spPr>
          <a:xfrm>
            <a:off x="3823875" y="2826900"/>
            <a:ext cx="1437300" cy="507600"/>
          </a:xfrm>
          <a:prstGeom prst="roundRect">
            <a:avLst>
              <a:gd fmla="val 16667" name="adj"/>
            </a:avLst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l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Klonowanie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8"/>
          <p:cNvSpPr/>
          <p:nvPr/>
        </p:nvSpPr>
        <p:spPr>
          <a:xfrm>
            <a:off x="1704175" y="456588"/>
            <a:ext cx="5730000" cy="21180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pl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Spring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" name="Google Shape;150;p8"/>
          <p:cNvSpPr/>
          <p:nvPr/>
        </p:nvSpPr>
        <p:spPr>
          <a:xfrm>
            <a:off x="2437625" y="1055938"/>
            <a:ext cx="1338300" cy="507600"/>
          </a:xfrm>
          <a:prstGeom prst="roundRect">
            <a:avLst>
              <a:gd fmla="val 16667" name="adj"/>
            </a:avLst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l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Core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p8"/>
          <p:cNvSpPr/>
          <p:nvPr/>
        </p:nvSpPr>
        <p:spPr>
          <a:xfrm>
            <a:off x="2437625" y="1819588"/>
            <a:ext cx="1338300" cy="507600"/>
          </a:xfrm>
          <a:prstGeom prst="roundRect">
            <a:avLst>
              <a:gd fmla="val 16667" name="adj"/>
            </a:avLst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l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Startery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" name="Google Shape;152;p8"/>
          <p:cNvSpPr/>
          <p:nvPr/>
        </p:nvSpPr>
        <p:spPr>
          <a:xfrm>
            <a:off x="4006075" y="1819588"/>
            <a:ext cx="1293000" cy="507600"/>
          </a:xfrm>
          <a:prstGeom prst="roundRect">
            <a:avLst>
              <a:gd fmla="val 16667" name="adj"/>
            </a:avLst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l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REST API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Google Shape;153;p8"/>
          <p:cNvSpPr/>
          <p:nvPr/>
        </p:nvSpPr>
        <p:spPr>
          <a:xfrm>
            <a:off x="5529225" y="1819588"/>
            <a:ext cx="1338300" cy="507600"/>
          </a:xfrm>
          <a:prstGeom prst="roundRect">
            <a:avLst>
              <a:gd fmla="val 16667" name="adj"/>
            </a:avLst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l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Testing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" name="Google Shape;154;p8"/>
          <p:cNvSpPr/>
          <p:nvPr/>
        </p:nvSpPr>
        <p:spPr>
          <a:xfrm>
            <a:off x="5574525" y="1055938"/>
            <a:ext cx="1338300" cy="507600"/>
          </a:xfrm>
          <a:prstGeom prst="roundRect">
            <a:avLst>
              <a:gd fmla="val 16667" name="adj"/>
            </a:avLst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l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Spring Data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Google Shape;155;p8"/>
          <p:cNvSpPr/>
          <p:nvPr/>
        </p:nvSpPr>
        <p:spPr>
          <a:xfrm>
            <a:off x="1709825" y="2959213"/>
            <a:ext cx="5730000" cy="17277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pl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SQL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" name="Google Shape;156;p8"/>
          <p:cNvSpPr/>
          <p:nvPr/>
        </p:nvSpPr>
        <p:spPr>
          <a:xfrm>
            <a:off x="5613925" y="3482113"/>
            <a:ext cx="1547100" cy="762600"/>
          </a:xfrm>
          <a:prstGeom prst="roundRect">
            <a:avLst>
              <a:gd fmla="val 16667" name="adj"/>
            </a:avLst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l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Hibernate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" name="Google Shape;157;p8"/>
          <p:cNvSpPr/>
          <p:nvPr/>
        </p:nvSpPr>
        <p:spPr>
          <a:xfrm>
            <a:off x="1977325" y="3482100"/>
            <a:ext cx="1547100" cy="762600"/>
          </a:xfrm>
          <a:prstGeom prst="roundRect">
            <a:avLst>
              <a:gd fmla="val 16667" name="adj"/>
            </a:avLst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l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JDBC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p8"/>
          <p:cNvSpPr/>
          <p:nvPr/>
        </p:nvSpPr>
        <p:spPr>
          <a:xfrm>
            <a:off x="3795625" y="3482113"/>
            <a:ext cx="1547100" cy="762600"/>
          </a:xfrm>
          <a:prstGeom prst="roundRect">
            <a:avLst>
              <a:gd fmla="val 16667" name="adj"/>
            </a:avLst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l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Relacyjne bazy danych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8"/>
          <p:cNvSpPr/>
          <p:nvPr/>
        </p:nvSpPr>
        <p:spPr>
          <a:xfrm>
            <a:off x="4006075" y="1055938"/>
            <a:ext cx="1338300" cy="507600"/>
          </a:xfrm>
          <a:prstGeom prst="roundRect">
            <a:avLst>
              <a:gd fmla="val 16667" name="adj"/>
            </a:avLst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l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Spring MVC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pl"/>
              <a:t>Linki</a:t>
            </a:r>
            <a:endParaRPr/>
          </a:p>
        </p:txBody>
      </p:sp>
      <p:sp>
        <p:nvSpPr>
          <p:cNvPr id="165" name="Google Shape;165;p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77500" lnSpcReduction="2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8571"/>
              <a:buFont typeface="Arial"/>
              <a:buNone/>
            </a:pPr>
            <a:r>
              <a:rPr b="1" lang="pl" sz="1400">
                <a:solidFill>
                  <a:schemeClr val="dk1"/>
                </a:solidFill>
              </a:rPr>
              <a:t>Java</a:t>
            </a:r>
            <a:endParaRPr b="1" sz="1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65898"/>
              <a:buNone/>
            </a:pPr>
            <a:r>
              <a:rPr lang="pl" sz="1400" u="sng">
                <a:solidFill>
                  <a:schemeClr val="accent5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https://docs.oracle.com/en/java/javase/17/</a:t>
            </a:r>
            <a:r>
              <a:rPr lang="pl" sz="1400">
                <a:solidFill>
                  <a:schemeClr val="dk1"/>
                </a:solidFill>
              </a:rPr>
              <a:t> - dokumentacja oracla</a:t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8571"/>
              <a:buFont typeface="Arial"/>
              <a:buNone/>
            </a:pPr>
            <a:r>
              <a:rPr lang="pl" sz="1400" u="sng">
                <a:solidFill>
                  <a:schemeClr val="hlink"/>
                </a:solidFill>
                <a:hlinkClick r:id="rId4"/>
              </a:rPr>
              <a:t>https://kobietydokodu.pl/kurs-javy/</a:t>
            </a:r>
            <a:r>
              <a:rPr lang="pl" sz="1400">
                <a:solidFill>
                  <a:schemeClr val="dk1"/>
                </a:solidFill>
              </a:rPr>
              <a:t> - kurs javy, dużo przykładów, linki do stron z zadaniami programistycznymi</a:t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8571"/>
              <a:buFont typeface="Arial"/>
              <a:buNone/>
            </a:pPr>
            <a:r>
              <a:t/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65898"/>
              <a:buNone/>
            </a:pPr>
            <a:r>
              <a:rPr b="1" lang="pl" sz="1400">
                <a:solidFill>
                  <a:schemeClr val="dk1"/>
                </a:solidFill>
              </a:rPr>
              <a:t>Git</a:t>
            </a:r>
            <a:endParaRPr b="1" sz="1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65898"/>
              <a:buNone/>
            </a:pPr>
            <a:r>
              <a:rPr lang="pl" sz="1400" u="sng">
                <a:solidFill>
                  <a:schemeClr val="hlink"/>
                </a:solidFill>
                <a:hlinkClick r:id="rId5"/>
              </a:rPr>
              <a:t>https://git-scm.com/</a:t>
            </a:r>
            <a:r>
              <a:rPr lang="pl" sz="1400">
                <a:solidFill>
                  <a:schemeClr val="dk1"/>
                </a:solidFill>
              </a:rPr>
              <a:t> </a:t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8571"/>
              <a:buFont typeface="Arial"/>
              <a:buNone/>
            </a:pPr>
            <a:r>
              <a:rPr lang="pl" sz="1400" u="sng">
                <a:solidFill>
                  <a:schemeClr val="hlink"/>
                </a:solidFill>
                <a:hlinkClick r:id="rId6"/>
              </a:rPr>
              <a:t>https://www.atlassian.com/git/tutorials/comparing-workflows</a:t>
            </a:r>
            <a:r>
              <a:rPr lang="pl" sz="1400">
                <a:solidFill>
                  <a:schemeClr val="dk1"/>
                </a:solidFill>
              </a:rPr>
              <a:t> - dokumentacja atlassiana, przydatne materiały na temat różnych modeli pracy z Gitem</a:t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8571"/>
              <a:buFont typeface="Arial"/>
              <a:buNone/>
            </a:pPr>
            <a:r>
              <a:t/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65898"/>
              <a:buNone/>
            </a:pPr>
            <a:r>
              <a:rPr b="1" lang="pl" sz="1400">
                <a:solidFill>
                  <a:schemeClr val="dk1"/>
                </a:solidFill>
              </a:rPr>
              <a:t>Maven</a:t>
            </a:r>
            <a:endParaRPr b="1" sz="1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65898"/>
              <a:buNone/>
            </a:pPr>
            <a:r>
              <a:rPr lang="pl" sz="1400" u="sng">
                <a:solidFill>
                  <a:schemeClr val="hlink"/>
                </a:solidFill>
                <a:hlinkClick r:id="rId7"/>
              </a:rPr>
              <a:t>https://maven.apache.org/</a:t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8571"/>
              <a:buFont typeface="Arial"/>
              <a:buNone/>
            </a:pPr>
            <a:r>
              <a:t/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65898"/>
              <a:buNone/>
            </a:pPr>
            <a:r>
              <a:rPr b="1" lang="pl" sz="1400">
                <a:solidFill>
                  <a:schemeClr val="dk1"/>
                </a:solidFill>
              </a:rPr>
              <a:t>Gradle</a:t>
            </a:r>
            <a:endParaRPr b="1" sz="1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8571"/>
              <a:buFont typeface="Arial"/>
              <a:buNone/>
            </a:pPr>
            <a:r>
              <a:rPr lang="pl" sz="1400" u="sng">
                <a:solidFill>
                  <a:schemeClr val="hlink"/>
                </a:solidFill>
                <a:hlinkClick r:id="rId8"/>
              </a:rPr>
              <a:t>https://gradle.org/</a:t>
            </a:r>
            <a:r>
              <a:rPr lang="pl" sz="1400">
                <a:solidFill>
                  <a:schemeClr val="dk1"/>
                </a:solidFill>
              </a:rPr>
              <a:t> </a:t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8571"/>
              <a:buFont typeface="Arial"/>
              <a:buNone/>
            </a:pPr>
            <a:r>
              <a:t/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65898"/>
              <a:buNone/>
            </a:pPr>
            <a:r>
              <a:rPr b="1" lang="pl" sz="1400">
                <a:solidFill>
                  <a:schemeClr val="dk1"/>
                </a:solidFill>
              </a:rPr>
              <a:t>Spring</a:t>
            </a:r>
            <a:endParaRPr b="1" sz="1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65898"/>
              <a:buNone/>
            </a:pPr>
            <a:r>
              <a:rPr lang="pl" sz="1400" u="sng">
                <a:solidFill>
                  <a:schemeClr val="hlink"/>
                </a:solidFill>
                <a:hlinkClick r:id="rId9"/>
              </a:rPr>
              <a:t>https://spring.io/</a:t>
            </a:r>
            <a:r>
              <a:rPr lang="pl" sz="1400">
                <a:solidFill>
                  <a:schemeClr val="dk1"/>
                </a:solidFill>
              </a:rPr>
              <a:t> - dokumentacja Springa</a:t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8571"/>
              <a:buFont typeface="Arial"/>
              <a:buNone/>
            </a:pPr>
            <a:r>
              <a:rPr lang="pl" sz="1400" u="sng">
                <a:solidFill>
                  <a:schemeClr val="hlink"/>
                </a:solidFill>
                <a:hlinkClick r:id="rId10"/>
              </a:rPr>
              <a:t>https://www.baeldung.com/</a:t>
            </a:r>
            <a:r>
              <a:rPr lang="pl" sz="1400">
                <a:solidFill>
                  <a:schemeClr val="dk1"/>
                </a:solidFill>
              </a:rPr>
              <a:t> - bardzo popularny blog związany z Javą i ze Springiem, mnóstwo materiałów i przykładów</a:t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8571"/>
              <a:buFont typeface="Arial"/>
              <a:buNone/>
            </a:pPr>
            <a:r>
              <a:rPr lang="pl" sz="1400" u="sng">
                <a:solidFill>
                  <a:schemeClr val="hlink"/>
                </a:solidFill>
                <a:hlinkClick r:id="rId11"/>
              </a:rPr>
              <a:t>https://spring.io/projects/spring-security</a:t>
            </a:r>
            <a:r>
              <a:rPr lang="pl" sz="1400">
                <a:solidFill>
                  <a:schemeClr val="dk1"/>
                </a:solidFill>
              </a:rPr>
              <a:t> - jeden z modułów Springa, używany do zabezpieczania aplikacji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0"/>
          <p:cNvSpPr txBox="1"/>
          <p:nvPr>
            <p:ph idx="1" type="body"/>
          </p:nvPr>
        </p:nvSpPr>
        <p:spPr>
          <a:xfrm>
            <a:off x="311700" y="353250"/>
            <a:ext cx="8520600" cy="42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38996"/>
              <a:buNone/>
            </a:pPr>
            <a:r>
              <a:rPr b="1" lang="pl" sz="1400">
                <a:solidFill>
                  <a:schemeClr val="dk1"/>
                </a:solidFill>
              </a:rPr>
              <a:t>Testowanie</a:t>
            </a:r>
            <a:endParaRPr b="1" sz="1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38996"/>
              <a:buNone/>
            </a:pPr>
            <a:r>
              <a:rPr lang="pl" sz="1400" u="sng">
                <a:solidFill>
                  <a:schemeClr val="hlink"/>
                </a:solidFill>
                <a:hlinkClick r:id="rId3"/>
              </a:rPr>
              <a:t>https://junit.org/junit5/</a:t>
            </a:r>
            <a:r>
              <a:rPr lang="pl" sz="1400">
                <a:solidFill>
                  <a:schemeClr val="dk1"/>
                </a:solidFill>
              </a:rPr>
              <a:t> - biblioteka do pisania testów jednostkowych</a:t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38996"/>
              <a:buNone/>
            </a:pPr>
            <a:r>
              <a:rPr lang="pl" sz="1400" u="sng">
                <a:solidFill>
                  <a:schemeClr val="hlink"/>
                </a:solidFill>
                <a:hlinkClick r:id="rId4"/>
              </a:rPr>
              <a:t>https://site.mockito.org/</a:t>
            </a:r>
            <a:r>
              <a:rPr lang="pl" sz="1400">
                <a:solidFill>
                  <a:schemeClr val="dk1"/>
                </a:solidFill>
              </a:rPr>
              <a:t> - popularna biblioteka do mockowania</a:t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38996"/>
              <a:buNone/>
            </a:pPr>
            <a:r>
              <a:rPr lang="pl" sz="1400" u="sng">
                <a:solidFill>
                  <a:schemeClr val="accent5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https://www.youtube.com/watch?v=E87XhgYBM-Y&amp;t=953s</a:t>
            </a:r>
            <a:r>
              <a:rPr lang="pl" sz="1400">
                <a:solidFill>
                  <a:schemeClr val="dk1"/>
                </a:solidFill>
              </a:rPr>
              <a:t> - bardzo praktyczna prezentacja pokazująca kodowanie w stylu TDD</a:t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8571"/>
              <a:buFont typeface="Arial"/>
              <a:buNone/>
            </a:pPr>
            <a:r>
              <a:t/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8571"/>
              <a:buFont typeface="Arial"/>
              <a:buNone/>
            </a:pPr>
            <a:r>
              <a:rPr b="1" lang="pl" sz="1400">
                <a:solidFill>
                  <a:schemeClr val="dk1"/>
                </a:solidFill>
              </a:rPr>
              <a:t>SQL i NoSQL</a:t>
            </a:r>
            <a:endParaRPr b="1" sz="1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8571"/>
              <a:buFont typeface="Arial"/>
              <a:buNone/>
            </a:pPr>
            <a:r>
              <a:rPr lang="pl" sz="1400" u="sng">
                <a:solidFill>
                  <a:schemeClr val="hlink"/>
                </a:solidFill>
                <a:hlinkClick r:id="rId6"/>
              </a:rPr>
              <a:t>https://www.w3schools.com/sql/</a:t>
            </a:r>
            <a:r>
              <a:rPr lang="pl" sz="1400">
                <a:solidFill>
                  <a:schemeClr val="dk1"/>
                </a:solidFill>
              </a:rPr>
              <a:t> - darmowy kurs SQL, można tworzyć zapytania w przeglądarce</a:t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8571"/>
              <a:buFont typeface="Arial"/>
              <a:buNone/>
            </a:pPr>
            <a:r>
              <a:rPr lang="pl" sz="1400" u="sng">
                <a:solidFill>
                  <a:schemeClr val="hlink"/>
                </a:solidFill>
                <a:hlinkClick r:id="rId7"/>
              </a:rPr>
              <a:t>https://learnsql.com/</a:t>
            </a:r>
            <a:r>
              <a:rPr lang="pl" sz="1400">
                <a:solidFill>
                  <a:schemeClr val="dk1"/>
                </a:solidFill>
              </a:rPr>
              <a:t> - zestawy zadań SQL razem z przykładami i rozwiązaniami (płatne)</a:t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8571"/>
              <a:buFont typeface="Arial"/>
              <a:buNone/>
            </a:pPr>
            <a:r>
              <a:rPr lang="pl" sz="1400" u="sng">
                <a:solidFill>
                  <a:schemeClr val="hlink"/>
                </a:solidFill>
                <a:hlinkClick r:id="rId8"/>
              </a:rPr>
              <a:t>https://www.mongodb.com/</a:t>
            </a:r>
            <a:r>
              <a:rPr lang="pl" sz="1400">
                <a:solidFill>
                  <a:schemeClr val="dk1"/>
                </a:solidFill>
              </a:rPr>
              <a:t> - popularna baza NoSQL</a:t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8571"/>
              <a:buFont typeface="Arial"/>
              <a:buNone/>
            </a:pPr>
            <a:r>
              <a:t/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8571"/>
              <a:buFont typeface="Arial"/>
              <a:buNone/>
            </a:pPr>
            <a:r>
              <a:rPr b="1" lang="pl" sz="1400">
                <a:solidFill>
                  <a:schemeClr val="dk1"/>
                </a:solidFill>
              </a:rPr>
              <a:t>Hibernate</a:t>
            </a:r>
            <a:endParaRPr b="1" sz="1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8571"/>
              <a:buFont typeface="Arial"/>
              <a:buNone/>
            </a:pPr>
            <a:r>
              <a:rPr lang="pl" sz="1400" u="sng">
                <a:solidFill>
                  <a:schemeClr val="accent5"/>
                </a:solidFill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https://vladmihalcea.com/blog/</a:t>
            </a:r>
            <a:r>
              <a:rPr lang="pl" sz="1400">
                <a:solidFill>
                  <a:schemeClr val="dk1"/>
                </a:solidFill>
              </a:rPr>
              <a:t> - blog związany z tematyką hibernate i baz danych</a:t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8571"/>
              <a:buFont typeface="Arial"/>
              <a:buNone/>
            </a:pPr>
            <a:r>
              <a:t/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8571"/>
              <a:buFont typeface="Arial"/>
              <a:buNone/>
            </a:pPr>
            <a:r>
              <a:rPr b="1" lang="pl" sz="1400">
                <a:solidFill>
                  <a:schemeClr val="dk1"/>
                </a:solidFill>
              </a:rPr>
              <a:t>Frontend</a:t>
            </a:r>
            <a:endParaRPr b="1" sz="1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8571"/>
              <a:buFont typeface="Arial"/>
              <a:buNone/>
            </a:pPr>
            <a:r>
              <a:rPr lang="pl" sz="1400" u="sng">
                <a:solidFill>
                  <a:schemeClr val="hlink"/>
                </a:solidFill>
                <a:hlinkClick r:id="rId10"/>
              </a:rPr>
              <a:t>https://www.w3schools.com/html/default.asp</a:t>
            </a:r>
            <a:r>
              <a:rPr lang="pl" sz="1400">
                <a:solidFill>
                  <a:schemeClr val="dk1"/>
                </a:solidFill>
              </a:rPr>
              <a:t> - kurs html</a:t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8571"/>
              <a:buFont typeface="Arial"/>
              <a:buNone/>
            </a:pPr>
            <a:r>
              <a:rPr lang="pl" sz="1400" u="sng">
                <a:solidFill>
                  <a:schemeClr val="hlink"/>
                </a:solidFill>
                <a:hlinkClick r:id="rId11"/>
              </a:rPr>
              <a:t>https://www.w3schools.com/css/default.asp</a:t>
            </a:r>
            <a:r>
              <a:rPr lang="pl" sz="1400">
                <a:solidFill>
                  <a:schemeClr val="dk1"/>
                </a:solidFill>
              </a:rPr>
              <a:t> - kurs css</a:t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8571"/>
              <a:buFont typeface="Arial"/>
              <a:buNone/>
            </a:pPr>
            <a:r>
              <a:rPr lang="pl" sz="1400" u="sng">
                <a:solidFill>
                  <a:schemeClr val="hlink"/>
                </a:solidFill>
                <a:hlinkClick r:id="rId12"/>
              </a:rPr>
              <a:t>https://www.w3schools.com/js/default.asp</a:t>
            </a:r>
            <a:r>
              <a:rPr lang="pl" sz="1400">
                <a:solidFill>
                  <a:schemeClr val="dk1"/>
                </a:solidFill>
              </a:rPr>
              <a:t> - kurs javascript</a:t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8571"/>
              <a:buFont typeface="Arial"/>
              <a:buNone/>
            </a:pPr>
            <a:r>
              <a:rPr lang="pl" sz="1400" u="sng">
                <a:solidFill>
                  <a:schemeClr val="hlink"/>
                </a:solidFill>
                <a:hlinkClick r:id="rId13"/>
              </a:rPr>
              <a:t>https://getbootstrap.com/</a:t>
            </a:r>
            <a:r>
              <a:rPr lang="pl" sz="1400">
                <a:solidFill>
                  <a:schemeClr val="dk1"/>
                </a:solidFill>
              </a:rPr>
              <a:t> - popularny framework do stylowania aplikacji</a:t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8571"/>
              <a:buFont typeface="Arial"/>
              <a:buNone/>
            </a:pPr>
            <a:r>
              <a:rPr lang="pl" sz="1400" u="sng">
                <a:solidFill>
                  <a:schemeClr val="hlink"/>
                </a:solidFill>
                <a:hlinkClick r:id="rId14"/>
              </a:rPr>
              <a:t>https://angular.io/tutorial</a:t>
            </a:r>
            <a:r>
              <a:rPr lang="pl" sz="1400">
                <a:solidFill>
                  <a:schemeClr val="dk1"/>
                </a:solidFill>
              </a:rPr>
              <a:t> - popularny framework frontendowy</a:t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8571"/>
              <a:buFont typeface="Arial"/>
              <a:buNone/>
            </a:pPr>
            <a:r>
              <a:rPr lang="pl" sz="1400" u="sng">
                <a:solidFill>
                  <a:schemeClr val="hlink"/>
                </a:solidFill>
                <a:hlinkClick r:id="rId15"/>
              </a:rPr>
              <a:t>https://reactjs.org/</a:t>
            </a:r>
            <a:r>
              <a:rPr lang="pl" sz="1400">
                <a:solidFill>
                  <a:schemeClr val="dk1"/>
                </a:solidFill>
              </a:rPr>
              <a:t> - konkurent angulara, również popularny framework frontendowy</a:t>
            </a:r>
            <a:endParaRPr sz="14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1"/>
          <p:cNvSpPr txBox="1"/>
          <p:nvPr>
            <p:ph idx="1" type="body"/>
          </p:nvPr>
        </p:nvSpPr>
        <p:spPr>
          <a:xfrm>
            <a:off x="311700" y="353250"/>
            <a:ext cx="8520600" cy="42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8571"/>
              <a:buFont typeface="Arial"/>
              <a:buNone/>
            </a:pPr>
            <a:r>
              <a:rPr b="1" lang="pl" sz="1400">
                <a:solidFill>
                  <a:schemeClr val="dk1"/>
                </a:solidFill>
              </a:rPr>
              <a:t>JHipster</a:t>
            </a:r>
            <a:endParaRPr b="1" sz="1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8571"/>
              <a:buFont typeface="Arial"/>
              <a:buNone/>
            </a:pPr>
            <a:r>
              <a:rPr lang="pl" sz="1400" u="sng">
                <a:solidFill>
                  <a:schemeClr val="accent5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https://www.jhipster.tech/</a:t>
            </a:r>
            <a:r>
              <a:rPr lang="pl" sz="1400">
                <a:solidFill>
                  <a:schemeClr val="dk1"/>
                </a:solidFill>
              </a:rPr>
              <a:t> - tool do generacji fullstackowych aplikacji Spring Bootowych, wykorzystywany przez komercyjne firmy, świetny odnośnik kiedy chcesz podpatrzeć “jak coś powinno być zrobione”</a:t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38996"/>
              <a:buNone/>
            </a:pPr>
            <a:r>
              <a:t/>
            </a:r>
            <a:endParaRPr b="1" sz="1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38996"/>
              <a:buNone/>
            </a:pPr>
            <a:r>
              <a:rPr b="1" lang="pl" sz="1400">
                <a:solidFill>
                  <a:schemeClr val="dk1"/>
                </a:solidFill>
              </a:rPr>
              <a:t>CI/CD</a:t>
            </a:r>
            <a:endParaRPr b="1" sz="1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38996"/>
              <a:buNone/>
            </a:pPr>
            <a:r>
              <a:rPr lang="pl" sz="1400" u="sng">
                <a:solidFill>
                  <a:schemeClr val="hlink"/>
                </a:solidFill>
                <a:hlinkClick r:id="rId4"/>
              </a:rPr>
              <a:t>https://about.gitlab.com/</a:t>
            </a:r>
            <a:r>
              <a:rPr lang="pl" sz="1400">
                <a:solidFill>
                  <a:schemeClr val="dk1"/>
                </a:solidFill>
              </a:rPr>
              <a:t> - serwer do przechowywania kodu, budowy pipeline-ów</a:t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8571"/>
              <a:buFont typeface="Arial"/>
              <a:buNone/>
            </a:pPr>
            <a:r>
              <a:rPr lang="pl" sz="1400" u="sng">
                <a:solidFill>
                  <a:schemeClr val="hlink"/>
                </a:solidFill>
                <a:hlinkClick r:id="rId5"/>
              </a:rPr>
              <a:t>https://www.jenkins.io/</a:t>
            </a:r>
            <a:r>
              <a:rPr lang="pl" sz="1400">
                <a:solidFill>
                  <a:schemeClr val="dk1"/>
                </a:solidFill>
              </a:rPr>
              <a:t> - w tej chwili nieco już starszy, ale wciąż spotykany tool do CI/CD</a:t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8571"/>
              <a:buFont typeface="Arial"/>
              <a:buNone/>
            </a:pPr>
            <a:r>
              <a:t/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8571"/>
              <a:buFont typeface="Arial"/>
              <a:buNone/>
            </a:pPr>
            <a:r>
              <a:rPr b="1" lang="pl" sz="1400">
                <a:solidFill>
                  <a:schemeClr val="dk1"/>
                </a:solidFill>
              </a:rPr>
              <a:t>Hosting</a:t>
            </a:r>
            <a:endParaRPr b="1" sz="1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8571"/>
              <a:buFont typeface="Arial"/>
              <a:buNone/>
            </a:pPr>
            <a:r>
              <a:rPr b="1" lang="pl" sz="1400" u="sng">
                <a:solidFill>
                  <a:schemeClr val="accent5"/>
                </a:solidFill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https://aws.amazon.com/</a:t>
            </a:r>
            <a:r>
              <a:rPr b="1" lang="pl" sz="1400">
                <a:solidFill>
                  <a:schemeClr val="dk1"/>
                </a:solidFill>
              </a:rPr>
              <a:t> </a:t>
            </a:r>
            <a:r>
              <a:rPr lang="pl" sz="1400">
                <a:solidFill>
                  <a:schemeClr val="dk1"/>
                </a:solidFill>
              </a:rPr>
              <a:t>- provider hostingu oraz licznych serwisów programistycznych i około-programistycznych</a:t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8571"/>
              <a:buFont typeface="Arial"/>
              <a:buNone/>
            </a:pPr>
            <a:r>
              <a:t/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8571"/>
              <a:buFont typeface="Arial"/>
              <a:buNone/>
            </a:pPr>
            <a:r>
              <a:rPr b="1" lang="pl" sz="1400">
                <a:solidFill>
                  <a:schemeClr val="dk1"/>
                </a:solidFill>
              </a:rPr>
              <a:t>Maszyny wirtualne</a:t>
            </a:r>
            <a:br>
              <a:rPr lang="pl"/>
            </a:br>
            <a:r>
              <a:rPr b="1" lang="pl" sz="1400" u="sng">
                <a:solidFill>
                  <a:schemeClr val="accent5"/>
                </a:solidFill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https://www.virtualbox.org/</a:t>
            </a:r>
            <a:r>
              <a:rPr b="1" lang="pl" sz="1400">
                <a:solidFill>
                  <a:schemeClr val="dk1"/>
                </a:solidFill>
              </a:rPr>
              <a:t> - </a:t>
            </a:r>
            <a:r>
              <a:rPr lang="pl" sz="1400">
                <a:solidFill>
                  <a:schemeClr val="dk1"/>
                </a:solidFill>
              </a:rPr>
              <a:t>tool do obsługi maszyn wirtualnych</a:t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78571"/>
              <a:buFont typeface="Arial"/>
              <a:buNone/>
            </a:pPr>
            <a:r>
              <a:t/>
            </a:r>
            <a:endParaRPr b="1" sz="1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8571"/>
              <a:buFont typeface="Arial"/>
              <a:buNone/>
            </a:pPr>
            <a:r>
              <a:rPr b="1" lang="pl" sz="1400">
                <a:solidFill>
                  <a:schemeClr val="dk1"/>
                </a:solidFill>
              </a:rPr>
              <a:t>Docker</a:t>
            </a:r>
            <a:endParaRPr b="1" sz="1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8571"/>
              <a:buFont typeface="Arial"/>
              <a:buNone/>
            </a:pPr>
            <a:r>
              <a:rPr b="1" lang="pl" sz="1400" u="sng">
                <a:solidFill>
                  <a:schemeClr val="accent5"/>
                </a:solidFill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https://www.docker.com/</a:t>
            </a:r>
            <a:r>
              <a:rPr b="1" lang="pl" sz="1400">
                <a:solidFill>
                  <a:schemeClr val="dk1"/>
                </a:solidFill>
              </a:rPr>
              <a:t> - </a:t>
            </a:r>
            <a:r>
              <a:rPr lang="pl" sz="1400">
                <a:solidFill>
                  <a:schemeClr val="dk1"/>
                </a:solidFill>
              </a:rPr>
              <a:t>tool do konteneryzacji</a:t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8571"/>
              <a:buFont typeface="Arial"/>
              <a:buNone/>
            </a:pPr>
            <a:r>
              <a:t/>
            </a:r>
            <a:endParaRPr b="1" sz="1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8571"/>
              <a:buFont typeface="Arial"/>
              <a:buNone/>
            </a:pPr>
            <a:r>
              <a:rPr b="1" lang="pl" sz="1400">
                <a:solidFill>
                  <a:schemeClr val="dk1"/>
                </a:solidFill>
              </a:rPr>
              <a:t>Kubernetes</a:t>
            </a:r>
            <a:endParaRPr b="1" sz="1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8571"/>
              <a:buFont typeface="Arial"/>
              <a:buNone/>
            </a:pPr>
            <a:r>
              <a:rPr lang="pl" sz="1400" u="sng">
                <a:solidFill>
                  <a:schemeClr val="accent5"/>
                </a:solidFill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https://kubernetes.io/</a:t>
            </a:r>
            <a:r>
              <a:rPr lang="pl" sz="1400">
                <a:solidFill>
                  <a:schemeClr val="dk1"/>
                </a:solidFill>
              </a:rPr>
              <a:t> - narzędzie do zarządzania skonteneryzowanych aplikacji</a:t>
            </a:r>
            <a:endParaRPr sz="14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12"/>
          <p:cNvSpPr txBox="1"/>
          <p:nvPr>
            <p:ph idx="1" type="body"/>
          </p:nvPr>
        </p:nvSpPr>
        <p:spPr>
          <a:xfrm>
            <a:off x="311700" y="353250"/>
            <a:ext cx="8520600" cy="42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77500" lnSpcReduction="2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65898"/>
              <a:buNone/>
            </a:pPr>
            <a:r>
              <a:rPr b="1" lang="pl" sz="1400">
                <a:solidFill>
                  <a:schemeClr val="dk1"/>
                </a:solidFill>
              </a:rPr>
              <a:t>Algorytmika / Zadania programistyczne</a:t>
            </a:r>
            <a:endParaRPr b="1" sz="1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65898"/>
              <a:buNone/>
            </a:pPr>
            <a:r>
              <a:rPr lang="pl" sz="1400" u="sng">
                <a:solidFill>
                  <a:schemeClr val="hlink"/>
                </a:solidFill>
                <a:hlinkClick r:id="rId3"/>
              </a:rPr>
              <a:t>https://exercism.org/</a:t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65898"/>
              <a:buNone/>
            </a:pPr>
            <a:r>
              <a:rPr lang="pl" sz="1400" u="sng">
                <a:solidFill>
                  <a:schemeClr val="hlink"/>
                </a:solidFill>
                <a:hlinkClick r:id="rId4"/>
              </a:rPr>
              <a:t>https://www.algoexpert.io/product</a:t>
            </a:r>
            <a:r>
              <a:rPr lang="pl" sz="1400">
                <a:solidFill>
                  <a:schemeClr val="dk1"/>
                </a:solidFill>
              </a:rPr>
              <a:t> - (płatne) masa zadań do ćwiczenia algorytmów, materiały video gdzie zadania są krok po kroku rozwiązywane wraz wyjaśnieniem, struktury danych </a:t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65898"/>
              <a:buNone/>
            </a:pPr>
            <a:r>
              <a:t/>
            </a:r>
            <a:endParaRPr b="1" sz="1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8571"/>
              <a:buFont typeface="Arial"/>
              <a:buNone/>
            </a:pPr>
            <a:r>
              <a:rPr b="1" lang="pl" sz="1400">
                <a:solidFill>
                  <a:schemeClr val="dk1"/>
                </a:solidFill>
              </a:rPr>
              <a:t>Wzorce projektowe</a:t>
            </a:r>
            <a:endParaRPr b="1" sz="1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65898"/>
              <a:buNone/>
            </a:pPr>
            <a:r>
              <a:rPr b="1" lang="pl" sz="1400" u="sng">
                <a:solidFill>
                  <a:schemeClr val="hlink"/>
                </a:solidFill>
                <a:hlinkClick r:id="rId5"/>
              </a:rPr>
              <a:t>https://refactoring.guru/design-patterns</a:t>
            </a:r>
            <a:r>
              <a:rPr b="1" lang="pl" sz="1400">
                <a:solidFill>
                  <a:schemeClr val="dk1"/>
                </a:solidFill>
              </a:rPr>
              <a:t> </a:t>
            </a:r>
            <a:r>
              <a:rPr lang="pl" sz="1400">
                <a:solidFill>
                  <a:schemeClr val="dk1"/>
                </a:solidFill>
              </a:rPr>
              <a:t>- wzorce projektowe przedstawione w bardzo przystępny sposób wraz z przykładami i objaśnieniami, również materiały na temat refaktoryzacji (część materiałów płatna) </a:t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65898"/>
              <a:buNone/>
            </a:pPr>
            <a:r>
              <a:t/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65898"/>
              <a:buNone/>
            </a:pPr>
            <a:r>
              <a:rPr b="1" lang="pl" sz="1400">
                <a:solidFill>
                  <a:schemeClr val="dk1"/>
                </a:solidFill>
              </a:rPr>
              <a:t>Dobre praktyki kodowania i architektura aplikacji</a:t>
            </a:r>
            <a:endParaRPr b="1" sz="1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65898"/>
              <a:buNone/>
            </a:pPr>
            <a:r>
              <a:rPr lang="pl" sz="1400" u="sng">
                <a:solidFill>
                  <a:schemeClr val="hlink"/>
                </a:solidFill>
                <a:hlinkClick r:id="rId6"/>
              </a:rPr>
              <a:t>https://www.empik.com/czysty-kod-podrecznik-dobrego-programisty-martin-robert-c,p1262146066,ebooki-i-mp3-p</a:t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65898"/>
              <a:buNone/>
            </a:pPr>
            <a:r>
              <a:rPr lang="pl" sz="1400" u="sng">
                <a:solidFill>
                  <a:schemeClr val="hlink"/>
                </a:solidFill>
                <a:hlinkClick r:id="rId7"/>
              </a:rPr>
              <a:t>https://www.empik.com/mistrz-czystego-kodu-kodeks-postepowania-profesjonalnych-programistow-martin-robert-c,p1270643740,ksiazka-p</a:t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65898"/>
              <a:buNone/>
            </a:pPr>
            <a:r>
              <a:rPr lang="pl" sz="1400" u="sng">
                <a:solidFill>
                  <a:schemeClr val="hlink"/>
                </a:solidFill>
                <a:hlinkClick r:id="rId8"/>
              </a:rPr>
              <a:t>https://www.empik.com/czysta-architektura-struktura-i-design-oprogramowania-przewodnik-dla-profesjonalistow-martin-robert-c,p1298583178,ksiazka-p</a:t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65898"/>
              <a:buNone/>
            </a:pPr>
            <a:r>
              <a:rPr b="1" lang="pl" sz="1400">
                <a:solidFill>
                  <a:schemeClr val="dk1"/>
                </a:solidFill>
              </a:rPr>
              <a:t>(</a:t>
            </a:r>
            <a:r>
              <a:rPr lang="pl" sz="1400">
                <a:solidFill>
                  <a:schemeClr val="dk1"/>
                </a:solidFill>
              </a:rPr>
              <a:t>w tej sekcji wyjątkowo podajemy książki - uznawane są one za obowiązkową lekturę dla programistów)</a:t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65898"/>
              <a:buNone/>
            </a:pPr>
            <a:r>
              <a:t/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65898"/>
              <a:buNone/>
            </a:pPr>
            <a:r>
              <a:rPr b="1" lang="pl" sz="1400">
                <a:solidFill>
                  <a:schemeClr val="dk1"/>
                </a:solidFill>
              </a:rPr>
              <a:t>Job interview</a:t>
            </a:r>
            <a:endParaRPr b="1" sz="1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78571"/>
              <a:buFont typeface="Arial"/>
              <a:buNone/>
            </a:pPr>
            <a:r>
              <a:rPr b="1" lang="pl" sz="1400" u="sng">
                <a:solidFill>
                  <a:schemeClr val="accent5"/>
                </a:solidFill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https://www.youtube.com/watch?v=XKu_SEDAykw</a:t>
            </a:r>
            <a:r>
              <a:rPr b="1" lang="pl" sz="1400">
                <a:solidFill>
                  <a:schemeClr val="dk1"/>
                </a:solidFill>
              </a:rPr>
              <a:t> </a:t>
            </a:r>
            <a:r>
              <a:rPr lang="pl" sz="1400">
                <a:solidFill>
                  <a:schemeClr val="dk1"/>
                </a:solidFill>
              </a:rPr>
              <a:t>- przykład rozmowy kwalifikacyjnej do googla, świetny przykład jak może wyglądać zadanie rekrutacyjne, jak je rozwiązywać i jak komunikować się</a:t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ct val="165898"/>
              <a:buNone/>
            </a:pPr>
            <a:r>
              <a:rPr b="1" lang="pl" sz="1400">
                <a:solidFill>
                  <a:schemeClr val="dk1"/>
                </a:solidFill>
              </a:rPr>
              <a:t>Platformy z kursami</a:t>
            </a:r>
            <a:endParaRPr b="1" sz="1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ct val="165898"/>
              <a:buNone/>
            </a:pPr>
            <a:r>
              <a:rPr b="1" lang="pl" sz="1400" u="sng">
                <a:solidFill>
                  <a:schemeClr val="accent5"/>
                </a:solidFill>
                <a:hlinkClick r:id="rId10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https://www.udemy.com/</a:t>
            </a:r>
            <a:r>
              <a:rPr b="1" lang="pl" sz="1400">
                <a:solidFill>
                  <a:schemeClr val="dk1"/>
                </a:solidFill>
              </a:rPr>
              <a:t> </a:t>
            </a:r>
            <a:r>
              <a:rPr lang="pl" sz="1400">
                <a:solidFill>
                  <a:schemeClr val="dk1"/>
                </a:solidFill>
              </a:rPr>
              <a:t>- wielki wybór kursów na niemalże każdy możliwy temat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